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6-41B8-AD3C-81720297D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6-41B8-AD3C-81720297D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86-41B8-AD3C-81720297D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83040"/>
        <c:axId val="94584832"/>
      </c:barChart>
      <c:catAx>
        <c:axId val="9458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584832"/>
        <c:crosses val="autoZero"/>
        <c:auto val="1"/>
        <c:lblAlgn val="ctr"/>
        <c:lblOffset val="100"/>
        <c:noMultiLvlLbl val="0"/>
      </c:catAx>
      <c:valAx>
        <c:axId val="9458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583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343" y="-86303"/>
            <a:ext cx="219456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Здесь должен быть Ваш Заголовок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2849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Иванов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А.В.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Петров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Д.С.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Сидоров, А.К.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PhD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Аффилированный Университет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Медицинский центр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D020DFE-84C5-477C-BFA9-7758B8D4A946}"/>
              </a:ext>
            </a:extLst>
          </p:cNvPr>
          <p:cNvSpPr txBox="1"/>
          <p:nvPr/>
        </p:nvSpPr>
        <p:spPr>
          <a:xfrm>
            <a:off x="9370572" y="19829879"/>
            <a:ext cx="11052373" cy="13618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en-US" sz="2800" dirty="0"/>
              <a:t>&lt;</a:t>
            </a:r>
            <a:r>
              <a:rPr lang="ru-RU" sz="2800" dirty="0"/>
              <a:t>Ваше имя</a:t>
            </a:r>
            <a:r>
              <a:rPr lang="en-US" sz="2800" dirty="0"/>
              <a:t>&gt;</a:t>
            </a:r>
            <a:r>
              <a:rPr lang="ru-RU" sz="2800" dirty="0"/>
              <a:t>                                                 </a:t>
            </a:r>
            <a:r>
              <a:rPr lang="en-US" sz="2800" dirty="0"/>
              <a:t>Email:</a:t>
            </a:r>
          </a:p>
          <a:p>
            <a:r>
              <a:rPr lang="en-US" sz="2800" dirty="0"/>
              <a:t>&lt;</a:t>
            </a:r>
            <a:r>
              <a:rPr lang="ru-RU" sz="2800" dirty="0"/>
              <a:t>Ваша организация</a:t>
            </a:r>
            <a:r>
              <a:rPr lang="en-US" sz="2800" dirty="0"/>
              <a:t>&gt;</a:t>
            </a:r>
            <a:r>
              <a:rPr lang="ru-RU" sz="2800" dirty="0"/>
              <a:t>                              Вебсайт</a:t>
            </a:r>
            <a:r>
              <a:rPr lang="en-US" sz="2800" dirty="0"/>
              <a:t>:</a:t>
            </a:r>
          </a:p>
          <a:p>
            <a:r>
              <a:rPr lang="ru-RU" sz="2800" dirty="0"/>
              <a:t>                                                                            Телефон</a:t>
            </a:r>
            <a:r>
              <a:rPr lang="en-US" sz="2800" dirty="0"/>
              <a:t>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486FAA-5E4B-4EF3-A97C-86613A089D0A}"/>
              </a:ext>
            </a:extLst>
          </p:cNvPr>
          <p:cNvSpPr txBox="1"/>
          <p:nvPr/>
        </p:nvSpPr>
        <p:spPr>
          <a:xfrm>
            <a:off x="13922954" y="19010104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Контакты</a:t>
            </a:r>
            <a:endParaRPr lang="en-US" sz="44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15AF7F-BE3C-4C4B-B547-265473B0DD6A}"/>
              </a:ext>
            </a:extLst>
          </p:cNvPr>
          <p:cNvSpPr txBox="1"/>
          <p:nvPr/>
        </p:nvSpPr>
        <p:spPr>
          <a:xfrm>
            <a:off x="20422945" y="14837603"/>
            <a:ext cx="9002391" cy="2194560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1400" dirty="0"/>
              <a:t>  </a:t>
            </a:r>
          </a:p>
          <a:p>
            <a:pPr marL="342842" indent="-342842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3527281-4727-4468-B78B-41DC5482CCBB}"/>
              </a:ext>
            </a:extLst>
          </p:cNvPr>
          <p:cNvSpPr txBox="1"/>
          <p:nvPr/>
        </p:nvSpPr>
        <p:spPr>
          <a:xfrm>
            <a:off x="20422945" y="13934703"/>
            <a:ext cx="715456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Библиографический список</a:t>
            </a:r>
            <a:endParaRPr lang="en-US" sz="4400" b="1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7" y="3603749"/>
            <a:ext cx="8712155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ru-RU" sz="2800" dirty="0">
                <a:latin typeface="Calibri" pitchFamily="34" charset="0"/>
              </a:rPr>
              <a:t>Здесь должна быть аннотация вашей работы.</a:t>
            </a:r>
          </a:p>
          <a:p>
            <a:pPr fontAlgn="base"/>
            <a:endParaRPr lang="ru-RU" sz="2800" dirty="0">
              <a:latin typeface="Calibri" pitchFamily="34" charset="0"/>
            </a:endParaRPr>
          </a:p>
          <a:p>
            <a:pPr fontAlgn="base"/>
            <a:r>
              <a:rPr lang="ru-RU" sz="2800" dirty="0">
                <a:latin typeface="Calibri" pitchFamily="34" charset="0"/>
              </a:rPr>
              <a:t>Аннотация включает характеристику основной темы, проблемы объекта, цели работы и ее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658417" y="3016074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Аннотация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0504" y="11014713"/>
            <a:ext cx="9002396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Результаты даются в обработанном варианте: в виде таблиц, графиков, организационных или</a:t>
            </a:r>
          </a:p>
          <a:p>
            <a:pPr eaLnBrk="1" hangingPunct="1"/>
            <a:r>
              <a:rPr lang="ru-RU" sz="2800" dirty="0">
                <a:latin typeface="Calibri" pitchFamily="34" charset="0"/>
              </a:rPr>
              <a:t>структурных диаграмм, уравнений, фотографий, рисунков. </a:t>
            </a:r>
          </a:p>
          <a:p>
            <a:pPr eaLnBrk="1" hangingPunct="1"/>
            <a:r>
              <a:rPr lang="ru-RU" sz="2800" dirty="0">
                <a:latin typeface="Calibri" pitchFamily="34" charset="0"/>
              </a:rPr>
              <a:t>Обсуждение – это идеи, предположения о полученных фактах, сравнение полученных собственных результатов с результатами других авторов.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668318" y="7535330"/>
            <a:ext cx="8702255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618" y="3701874"/>
            <a:ext cx="8992282" cy="5878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Примерная структура раздела: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Общая схема эксперимента (</a:t>
            </a:r>
            <a:r>
              <a:rPr lang="en-US" sz="2800" dirty="0">
                <a:latin typeface="Calibri" pitchFamily="34" charset="0"/>
              </a:rPr>
              <a:t>overview of the experiment).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Популяции/образцы (</a:t>
            </a:r>
            <a:r>
              <a:rPr lang="en-US" sz="2800" dirty="0">
                <a:latin typeface="Calibri" pitchFamily="34" charset="0"/>
              </a:rPr>
              <a:t>population/sample).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Расположение района исследования (</a:t>
            </a:r>
            <a:r>
              <a:rPr lang="en-US" sz="2800" dirty="0">
                <a:latin typeface="Calibri" pitchFamily="34" charset="0"/>
              </a:rPr>
              <a:t>location of sample plot).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Ограничения (</a:t>
            </a:r>
            <a:r>
              <a:rPr lang="en-US" sz="2800" dirty="0">
                <a:latin typeface="Calibri" pitchFamily="34" charset="0"/>
              </a:rPr>
              <a:t>restriction/limiting conditions).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Методика отбора образцов (</a:t>
            </a:r>
            <a:r>
              <a:rPr lang="en-US" sz="2800" dirty="0">
                <a:latin typeface="Calibri" pitchFamily="34" charset="0"/>
              </a:rPr>
              <a:t>sampling technique).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Обработка/подготовка образцов (</a:t>
            </a:r>
            <a:r>
              <a:rPr lang="en-US" sz="2800" dirty="0">
                <a:latin typeface="Calibri" pitchFamily="34" charset="0"/>
              </a:rPr>
              <a:t>procedures).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Материалы (</a:t>
            </a:r>
            <a:r>
              <a:rPr lang="en-US" sz="2800" dirty="0">
                <a:latin typeface="Calibri" pitchFamily="34" charset="0"/>
              </a:rPr>
              <a:t>materials).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Переменные и измерения (</a:t>
            </a:r>
            <a:r>
              <a:rPr lang="en-US" sz="2800" dirty="0">
                <a:latin typeface="Calibri" pitchFamily="34" charset="0"/>
              </a:rPr>
              <a:t>variables and measurements).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Статистическая обработка (</a:t>
            </a:r>
            <a:r>
              <a:rPr lang="en-US" sz="2800" dirty="0">
                <a:latin typeface="Calibri" pitchFamily="34" charset="0"/>
              </a:rPr>
              <a:t>statistical treatment).</a:t>
            </a: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0390504" y="3016074"/>
            <a:ext cx="9003534" cy="6839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2945" y="11014713"/>
            <a:ext cx="9002392" cy="2000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В заключении можно: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обобщить результаты;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практическое применение;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направление для будущих исследований.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0422945" y="10286919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76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0E637337-0507-41F6-97D2-13754FA48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137087"/>
              </p:ext>
            </p:extLst>
          </p:nvPr>
        </p:nvGraphicFramePr>
        <p:xfrm>
          <a:off x="10390503" y="15383405"/>
          <a:ext cx="9002396" cy="32975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5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18" y="8250109"/>
            <a:ext cx="8702255" cy="544759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Calibri" pitchFamily="34" charset="0"/>
              </a:rPr>
              <a:t>Введение состоит из подразделов: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проблемы, с которой связано исследование или установление научного контекста (establishing a context).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Обзор литературы, связанной с исследованием (reviewing the literature).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белых пятен в проблеме или того, что еще не сделано (establishing a research gap).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Формулировка цели исследования (и, возможно, задач – stating the purpose).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Оценка важности исследования (evaluating the </a:t>
            </a:r>
            <a:r>
              <a:rPr lang="ru-RU" sz="2800" dirty="0" err="1">
                <a:latin typeface="Calibri" pitchFamily="34" charset="0"/>
              </a:rPr>
              <a:t>study</a:t>
            </a:r>
            <a:r>
              <a:rPr lang="ru-RU" sz="2800" dirty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10400619" y="10246361"/>
            <a:ext cx="8992280" cy="7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 и обсуждение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9" name="Picture 178" descr="Picture1">
            <a:extLst>
              <a:ext uri="{FF2B5EF4-FFF2-40B4-BE49-F238E27FC236}">
                <a16:creationId xmlns:a16="http://schemas.microsoft.com/office/drawing/2014/main" id="{2362C71A-0AE6-4D30-A934-F24FAF2A4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1" y="14744700"/>
            <a:ext cx="5327997" cy="3653881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79" descr="Picture2">
            <a:extLst>
              <a:ext uri="{FF2B5EF4-FFF2-40B4-BE49-F238E27FC236}">
                <a16:creationId xmlns:a16="http://schemas.microsoft.com/office/drawing/2014/main" id="{687C7477-CD31-4BF4-90D8-9FE7AB13F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99" y="14269416"/>
            <a:ext cx="4567999" cy="304515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 Box 180">
            <a:extLst>
              <a:ext uri="{FF2B5EF4-FFF2-40B4-BE49-F238E27FC236}">
                <a16:creationId xmlns:a16="http://schemas.microsoft.com/office/drawing/2014/main" id="{87A42CD2-0AFD-45F6-976B-4B5AE861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" y="17744198"/>
            <a:ext cx="431114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1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:a16="http://schemas.microsoft.com/office/drawing/2014/main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6769207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3" name="Text Box 180">
            <a:extLst>
              <a:ext uri="{FF2B5EF4-FFF2-40B4-BE49-F238E27FC236}">
                <a16:creationId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0504" y="14769809"/>
            <a:ext cx="4054740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Calibri" pitchFamily="34" charset="0"/>
              </a:rPr>
              <a:t>Таблица </a:t>
            </a:r>
            <a:r>
              <a:rPr lang="en-US" sz="2400" b="1" dirty="0">
                <a:latin typeface="Calibri" pitchFamily="34" charset="0"/>
              </a:rPr>
              <a:t>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Название таблицы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84" name="Chart 2">
            <a:extLst>
              <a:ext uri="{FF2B5EF4-FFF2-40B4-BE49-F238E27FC236}">
                <a16:creationId xmlns:a16="http://schemas.microsoft.com/office/drawing/2014/main" id="{17FF8AF3-5DA4-47A9-B77B-3D51344BB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756792"/>
              </p:ext>
            </p:extLst>
          </p:nvPr>
        </p:nvGraphicFramePr>
        <p:xfrm>
          <a:off x="20422945" y="2856366"/>
          <a:ext cx="9002391" cy="580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5" name="Text Box 180">
            <a:extLst>
              <a:ext uri="{FF2B5EF4-FFF2-40B4-BE49-F238E27FC236}">
                <a16:creationId xmlns:a16="http://schemas.microsoft.com/office/drawing/2014/main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2945" y="8744931"/>
            <a:ext cx="490420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Calibri" pitchFamily="34" charset="0"/>
              </a:rPr>
              <a:t>Диаграмма</a:t>
            </a:r>
            <a:r>
              <a:rPr lang="en-US" sz="2400" b="1" dirty="0">
                <a:latin typeface="Calibri" pitchFamily="34" charset="0"/>
              </a:rPr>
              <a:t> 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Название диаграммы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6" name="Rectangle 265">
            <a:extLst>
              <a:ext uri="{FF2B5EF4-FFF2-40B4-BE49-F238E27FC236}">
                <a16:creationId xmlns:a16="http://schemas.microsoft.com/office/drawing/2014/main" id="{92DAEB73-FDDA-41BB-8D5B-FF828B1FC0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02" y="225530"/>
            <a:ext cx="2436477" cy="1828800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>
                <a:latin typeface="Calibri" pitchFamily="34" charset="0"/>
              </a:rPr>
              <a:t>ПОМЕНЯЙТЕ ЭТОТ БЛОК НА ЛОГОТИП СВОЕЙ ОРГАНИЗАЦИИ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87" name="Rectangle 265">
            <a:extLst>
              <a:ext uri="{FF2B5EF4-FFF2-40B4-BE49-F238E27FC236}">
                <a16:creationId xmlns:a16="http://schemas.microsoft.com/office/drawing/2014/main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0" y="225530"/>
            <a:ext cx="2436477" cy="1828800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>
                <a:latin typeface="Calibri" pitchFamily="34" charset="0"/>
              </a:rPr>
              <a:t>ПОМЕНЯЙТЕ ЭТОТ БЛОК НА ЛОГОТИП СВОЕЙ ОРГАНИЗАЦИИ</a:t>
            </a:r>
            <a:endParaRPr lang="en-US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378</Words>
  <Application>Microsoft Office PowerPoint</Application>
  <PresentationFormat>Произвольный</PresentationFormat>
  <Paragraphs>78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Wingdings 2</vt:lpstr>
      <vt:lpstr>HDOfficeLightV0</vt:lpstr>
      <vt:lpstr>Параллакс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Yulya Baklanova</cp:lastModifiedBy>
  <cp:revision>10</cp:revision>
  <dcterms:created xsi:type="dcterms:W3CDTF">2017-10-02T13:44:20Z</dcterms:created>
  <dcterms:modified xsi:type="dcterms:W3CDTF">2017-10-02T15:26:16Z</dcterms:modified>
</cp:coreProperties>
</file>