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2" r:id="rId4"/>
    <p:sldId id="258" r:id="rId5"/>
    <p:sldId id="269" r:id="rId6"/>
    <p:sldId id="267" r:id="rId7"/>
    <p:sldId id="268" r:id="rId8"/>
    <p:sldId id="260" r:id="rId9"/>
    <p:sldId id="261" r:id="rId10"/>
    <p:sldId id="277" r:id="rId11"/>
    <p:sldId id="278" r:id="rId12"/>
    <p:sldId id="276" r:id="rId13"/>
    <p:sldId id="279" r:id="rId14"/>
    <p:sldId id="271" r:id="rId15"/>
    <p:sldId id="275" r:id="rId16"/>
    <p:sldId id="274" r:id="rId17"/>
    <p:sldId id="262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8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7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5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77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9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3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7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8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9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5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7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DD92-F84C-4E7F-8331-6003356FCD22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E62C-3E44-4101-80C3-DF2E745BA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0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-world-of-culture.blogspot.com/2018/11/blog-post_22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arodom.livejournal.com/2615020.html" TargetMode="External"/><Relationship Id="rId4" Type="http://schemas.openxmlformats.org/officeDocument/2006/relationships/hyperlink" Target="https://www.culture.ru/persons/9420/savva-mamonto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9725" y="1078972"/>
            <a:ext cx="9144000" cy="2523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Предприниматель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меценат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4400" y="4123263"/>
            <a:ext cx="7367494" cy="16557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К 180-летию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  со дня рождения 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Саввы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Ивановича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Мамонтова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 (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1841-1918 гг.)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47" y="1417135"/>
            <a:ext cx="3097306" cy="4023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1680347" y="5255805"/>
            <a:ext cx="2294752" cy="523220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80346" y="5255805"/>
            <a:ext cx="2294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И. Репин.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Портрет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С. И. Мамонтова,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1878 г.</a:t>
            </a:r>
            <a:endParaRPr lang="ru-RU" sz="1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451669"/>
            <a:ext cx="9880600" cy="44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5699" y="1191042"/>
            <a:ext cx="97663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сентябре 1899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г.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Мамонтов был арестован.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Одни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историки полагают, что он стал жертвой соперничества министра финансов Сергея Витте и министра юстиции Николая Муравьева. Другие считают, что разорение было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спланировано, исключительно,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Сергеем Витте. С его молчаливого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согласия,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Мамонтов приступил к воплощению своего плана, 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именно,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Витте отдал приказ об аресте. Пока промышленника держали в заключении, его предприятия и недвижимость распродали за бесценок. Сумму залога подняли с 763 тысяч до заоблачных 5 миллионов, чтобы не выпустить промышленника на свободу, ведь он успел бы спасти капитал.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Но общество встало на защиту московского Медичи. Начальник мастерских Ярославской дороги дал такие показания: 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«Савва Иванович — отец второй, добрая душа, другого такого не будет. Плакали мы горько, когда его взяли под арест. Все служащие сложиться хотели, </a:t>
            </a:r>
            <a:r>
              <a:rPr lang="ru-RU" sz="2200" i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внести, 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кто сколько может, чтобы только вызволить его»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pPr algn="just"/>
            <a:endParaRPr lang="ru-RU" sz="2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134169"/>
            <a:ext cx="9880600" cy="5007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Адвокат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Федор Плевако произнес на процессе речь, вошедшую в историю отечественной юриспруденции: 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«Ведь хищение и присвоение оставляют следы: или прошлое Саввы Ивановича полно безумной роскоши, или настоящее — неправедной корысти. А мы знаем, что никто не указал на это. Когда же, отыскивая присвоенное, судебная власть… вошла в его дом и стала искать незаконно награбленное богатство, она нашла 50 рублей в кармане, вышедший из употребления железнодорожный билет, </a:t>
            </a:r>
            <a:r>
              <a:rPr lang="ru-RU" sz="2200" i="1" dirty="0" err="1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стомарковую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немецкую ассигнацию… что же тут было? Преступление хищника или ошибка расчета? Грабеж или промах? Намерение вредить Ярославской дороге или страстное желание спасти ее интересы? &lt;…&gt; Судите, но отнесите часть беды на дух времени, дух наживы, заставляющий ненавидеть удачливых соперников, заставляющий вырывать друг у друга добро. В наше время мало работать — надо псом сидеть над своею работой</a:t>
            </a:r>
            <a:r>
              <a:rPr lang="ru-RU" sz="2200" i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июле 1900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 признал Мамонтова невиновным.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4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18" y="5398142"/>
            <a:ext cx="1771640" cy="5232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451669"/>
            <a:ext cx="9880600" cy="44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99" y="1894932"/>
            <a:ext cx="4711701" cy="340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3415951"/>
            <a:ext cx="4714874" cy="3143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18018" y="5389162"/>
            <a:ext cx="1771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С. И. Мамонтов</a:t>
            </a:r>
            <a:endParaRPr lang="en-US" sz="1400" b="1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Абрамцево, 1900 гг.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5699" y="1026969"/>
            <a:ext cx="9620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С. И. Мамонтов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поселился у дочери Александры и жил на скромные доходы от гончарной мастерской, перенесенной в Москву из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Абрамцево. 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2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160342"/>
            <a:ext cx="9880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разгар Первой мировой войны, журналист Влас Дорошевич писал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 колодца, в которые очень много плевали, пригодились. Интересно, что и Донецкой, и Архангельской дорогой мы обязаны одному и тому же человеку. «Мечтателю» и «Затейнику», которому очень много в свое время доставалось за ту и за другую «бесполезные» дороги, — С. И. Мамонтову. &lt;…&gt; И вот теперь мы </a:t>
            </a:r>
            <a:r>
              <a:rPr lang="ru-RU" sz="2200" i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живем, 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двум мамонтовским «затеям»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«Бесполезное» оказалось необходимым».</a:t>
            </a:r>
            <a:r>
              <a:rPr lang="en-US" sz="2200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i="1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099" y="3187700"/>
            <a:ext cx="5614547" cy="355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025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6000" y="1032569"/>
            <a:ext cx="9880600" cy="44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6198" y="1107209"/>
            <a:ext cx="96774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Garamond" panose="02020404030301010803" pitchFamily="18" charset="0"/>
              </a:rPr>
              <a:t>     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Савва Иванович Мамонтов скончался 6 апреля 1918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Похоронен в Абрамцево, возле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возведенной по эскизу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В. Васнецова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Спасской церкви. Он тихо умер в своем доме и был похоронен в любимом Абрамцево.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Мамонтов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ушел вместе с эпохой, для величия которой он сделал очень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многое.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</a:p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15" y="2508401"/>
            <a:ext cx="5374042" cy="357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40" y="4292600"/>
            <a:ext cx="3300092" cy="218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00" y="3378199"/>
            <a:ext cx="3291078" cy="321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104" y="2766943"/>
            <a:ext cx="2097486" cy="5277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7515" y="2766943"/>
            <a:ext cx="2122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Garamond" panose="02020404030301010803" pitchFamily="18" charset="0"/>
              </a:rPr>
              <a:t>             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Церковь 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Спаса Нерукотворного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3079" y="6358315"/>
            <a:ext cx="2534860" cy="3077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81678" y="6320298"/>
            <a:ext cx="2476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Усыпальница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Мамонтовых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451669"/>
            <a:ext cx="9880600" cy="9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7300" y="1140044"/>
            <a:ext cx="9778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 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том же, 1918 г. Абрамцево было превращено в музей — хранителем в нем стала одна из дочерей Саввы Ивановича. Затем дачный поселок вокруг бывшей мамонтовской усадьбы стал средоточием уже советской художественной жизни (как и в годы расцвета Абрамцевского кружка, тут работали многие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выдающиеся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художники 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скульпторы). Сейчас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 местном музее-заповеднике собраны десятки тысяч экспонатов.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41" y="2939920"/>
            <a:ext cx="4617358" cy="295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78" y="4234209"/>
            <a:ext cx="3674316" cy="245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0" y="4219419"/>
            <a:ext cx="3698339" cy="246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ая выноска 9"/>
          <p:cNvSpPr/>
          <p:nvPr/>
        </p:nvSpPr>
        <p:spPr>
          <a:xfrm>
            <a:off x="476453" y="88900"/>
            <a:ext cx="4438447" cy="962244"/>
          </a:xfrm>
          <a:prstGeom prst="wedgeRect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94260" y="153532"/>
            <a:ext cx="432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Vita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brevis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ars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longa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(Жизнь коротка, искусство вечно)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Любимое изречение Саввы Мамонтова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160" y="6067514"/>
            <a:ext cx="2536156" cy="3109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20199" y="6067514"/>
            <a:ext cx="2249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музей-усадьба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Абрамцево</a:t>
            </a:r>
          </a:p>
        </p:txBody>
      </p:sp>
    </p:spTree>
    <p:extLst>
      <p:ext uri="{BB962C8B-B14F-4D97-AF65-F5344CB8AC3E}">
        <p14:creationId xmlns:p14="http://schemas.microsoft.com/office/powerpoint/2010/main" val="194253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587" y="2597086"/>
            <a:ext cx="4202472" cy="3821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2927"/>
            <a:ext cx="3619500" cy="7386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451669"/>
            <a:ext cx="9880600" cy="443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208" y="3556000"/>
            <a:ext cx="4620929" cy="3111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08098" y="1150536"/>
            <a:ext cx="957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Самого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Мамонтова можно увидеть неподалеку — в Сергиевом Посаде, где возле железнодорожной станции ему установлен памятник. Еще один монумент в память о знаменитом промышленнике и меценате стоит перед вокзалом в Ярославле, куда при участии Саввы Ивановича была доведена железная дорога.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5823" y="5962927"/>
            <a:ext cx="3949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Привокзальная площадь г. Ярославля. 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   Вокзал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Ярославль-Главный. </a:t>
            </a: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Дата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постройки: 31 июля 2008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9645" y="2677220"/>
            <a:ext cx="2418555" cy="7986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29161" y="2709321"/>
            <a:ext cx="22990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Привокзальная площадь.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г. Сергиев Посад.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Установлен в 1999 г.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6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7101" y="1566545"/>
            <a:ext cx="102933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Garamond" pitchFamily="18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Информация подготовлена по материалам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 интернет-источников:</a:t>
            </a:r>
          </a:p>
          <a:p>
            <a:pPr algn="just"/>
            <a:endParaRPr lang="ru-RU" b="1" dirty="0" smtClean="0">
              <a:solidFill>
                <a:srgbClr val="FF0000"/>
              </a:solidFill>
              <a:latin typeface="Garamond" pitchFamily="18" charset="0"/>
            </a:endParaRPr>
          </a:p>
          <a:p>
            <a:pPr algn="just">
              <a:buFontTx/>
              <a:buAutoNum type="arabicPeriod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Династия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купцов Мамонтовых. Ветвь Саввы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Ивановича. - 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Текст: электронный 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//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Мир русской культуры. — URL: </a:t>
            </a:r>
            <a:r>
              <a:rPr lang="en-US" sz="2200" u="sng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hlinkClick r:id="rId3"/>
              </a:rPr>
              <a:t>https://</a:t>
            </a:r>
            <a:r>
              <a:rPr lang="en-US" sz="2200" u="sng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hlinkClick r:id="rId3"/>
              </a:rPr>
              <a:t>the-world-of-culture.blogspot.com/2018/11/blog-post_22.html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(дата обращения: 09.10.2021).</a:t>
            </a:r>
            <a:r>
              <a:rPr lang="ru-RU" sz="2200" b="1" dirty="0" smtClean="0">
                <a:solidFill>
                  <a:srgbClr val="FF0000"/>
                </a:solidFill>
                <a:latin typeface="Garamond" pitchFamily="18" charset="0"/>
              </a:rPr>
              <a:t> </a:t>
            </a:r>
            <a:endParaRPr lang="ru-RU" sz="2200" dirty="0" smtClean="0">
              <a:solidFill>
                <a:srgbClr val="FF0000"/>
              </a:solidFill>
              <a:latin typeface="Garamond" pitchFamily="18" charset="0"/>
            </a:endParaRPr>
          </a:p>
          <a:p>
            <a:pPr algn="just"/>
            <a:r>
              <a:rPr lang="ru-RU" sz="2200" dirty="0" smtClean="0">
                <a:latin typeface="Garamond" panose="02020404030301010803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ru-RU" sz="2200" dirty="0" smtClean="0">
                <a:latin typeface="Garamond" panose="02020404030301010803" pitchFamily="18" charset="0"/>
              </a:rPr>
              <a:t>.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Мамонтов.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-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Текст: электронный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//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Культура.РФ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. -  URL : </a:t>
            </a:r>
            <a:r>
              <a:rPr lang="en-US" sz="2200" u="sng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hlinkClick r:id="rId4"/>
              </a:rPr>
              <a:t>https://</a:t>
            </a:r>
            <a:r>
              <a:rPr lang="en-US" sz="2200" u="sng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  <a:hlinkClick r:id="rId4"/>
              </a:rPr>
              <a:t>www.culture.ru/persons/9420/savva-mamontov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(дата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обращения: 09.10.2021).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itchFamily="18" charset="0"/>
            </a:endParaRPr>
          </a:p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3.   Савва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Великолепный, разорённый и не сломленный... -  Текст: электронный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//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URL: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https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://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yarodom.livejournal.com/2615020.html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(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дата обращения: 09.10.2021).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/>
            <a:endParaRPr lang="ru-RU" sz="2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/>
            <a:endParaRPr lang="ru-RU" sz="2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just"/>
            <a:endParaRPr lang="ru-RU" dirty="0" smtClean="0">
              <a:solidFill>
                <a:srgbClr val="FF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5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5445951"/>
            <a:ext cx="2082800" cy="3693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50100" y="3954770"/>
            <a:ext cx="36449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 Спасибо за внимание!</a:t>
            </a:r>
          </a:p>
          <a:p>
            <a:pPr algn="ctr"/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itchFamily="18" charset="0"/>
            </a:endParaRPr>
          </a:p>
          <a:p>
            <a:pPr algn="ctr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Материал подготовила</a:t>
            </a:r>
            <a:endParaRPr lang="en-US" sz="2200" b="1" dirty="0" smtClean="0">
              <a:solidFill>
                <a:schemeClr val="accent2">
                  <a:lumMod val="50000"/>
                </a:schemeClr>
              </a:solidFill>
              <a:latin typeface="Garamond" pitchFamily="18" charset="0"/>
            </a:endParaRPr>
          </a:p>
          <a:p>
            <a:pPr algn="ctr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библиотекарь</a:t>
            </a:r>
          </a:p>
          <a:p>
            <a:pPr algn="ctr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Самутинская Ю. А.</a:t>
            </a:r>
          </a:p>
          <a:p>
            <a:pPr algn="ctr"/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Garamond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 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7000" y="1031558"/>
            <a:ext cx="939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«Он был прекрасным образцом чисто русской творческой натуры», и «всем, что делал Савва Иванович, тайно руководило искусство»… </a:t>
            </a:r>
            <a:endParaRPr lang="ru-RU" sz="2200" i="1" dirty="0" smtClean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                                                                                        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К. Станиславский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19" y="2139554"/>
            <a:ext cx="4869981" cy="330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775051" y="6416983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20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2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ramond" pitchFamily="18" charset="0"/>
              </a:rPr>
              <a:t>1 г.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8617" y="5445950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С. И. Мамонтов</a:t>
            </a:r>
          </a:p>
        </p:txBody>
      </p:sp>
    </p:spTree>
    <p:extLst>
      <p:ext uri="{BB962C8B-B14F-4D97-AF65-F5344CB8AC3E}">
        <p14:creationId xmlns:p14="http://schemas.microsoft.com/office/powerpoint/2010/main" val="23198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9999" y="1612551"/>
            <a:ext cx="9652000" cy="3850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«Зна­чение Мамонтова не только в том, что он первый оценил Васнецова, Серова, Коровина и Врубеля... даже не в том, наконец, что он первый понял все значение Римского-Кор­сакова и первый отвел ему подобающее место в русском опер­ном репертуаре. Значение его заключалось в том, что он, увле­каясь сам, увлекал и других, радуясь появлению каждого но­вого яркого дарования, неудержимо заражал своею радостью других. Создавалась, какая-то, вечно восторженная атмосфера, все верили в свои силы, и вокруг него кипела живая, друж­ная, радостная, большая работа. Заслуги этого человека перед русским искусством, особенно в области живописи и музыки,— огромны»…</a:t>
            </a:r>
            <a:r>
              <a:rPr lang="ru-RU" sz="2200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693E3E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                                                    </a:t>
            </a:r>
            <a:r>
              <a:rPr lang="ru-RU" sz="24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 Э. Грабарь</a:t>
            </a:r>
            <a:r>
              <a:rPr lang="ru-RU" sz="2400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96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9200" y="1130638"/>
            <a:ext cx="97663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Современники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прозвали Мамонтова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«Саввой Великолепным»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 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«московским Медичи».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 флорентийским правителем Лоренцо Медичи Великолепным его сближали любовь к искусству и государственный ум. Как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impresario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Мамонтов явил миру талант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Федора Шаляпина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,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а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 как человек, действующий во благо страны, построил Донецкую и Архангельскую железные дороги.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2438400"/>
            <a:ext cx="2908300" cy="41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400" y="3099907"/>
            <a:ext cx="6082700" cy="2425838"/>
          </a:xfrm>
          <a:prstGeom prst="rect">
            <a:avLst/>
          </a:prstGeom>
          <a:scene3d>
            <a:camera prst="orthographicFront">
              <a:rot lat="0" lon="2099994" rev="0"/>
            </a:camera>
            <a:lightRig rig="threePt" dir="t"/>
          </a:scene3d>
          <a:sp3d>
            <a:bevelT w="127000" h="127000"/>
            <a:bevelB w="127000" h="127000"/>
          </a:sp3d>
        </p:spPr>
      </p:pic>
      <p:sp>
        <p:nvSpPr>
          <p:cNvPr id="7" name="Блок-схема: знак завершения 6"/>
          <p:cNvSpPr/>
          <p:nvPr/>
        </p:nvSpPr>
        <p:spPr>
          <a:xfrm>
            <a:off x="7784802" y="6407260"/>
            <a:ext cx="2781598" cy="331404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911506" y="6407260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Великолепный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1880-е гг.</a:t>
            </a:r>
          </a:p>
          <a:p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7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351"/>
            <a:ext cx="12191999" cy="6858000"/>
          </a:xfrm>
          <a:prstGeom prst="rect">
            <a:avLst/>
          </a:prstGeom>
        </p:spPr>
      </p:pic>
      <p:sp>
        <p:nvSpPr>
          <p:cNvPr id="10" name="Блок-схема: знак завершения 9"/>
          <p:cNvSpPr/>
          <p:nvPr/>
        </p:nvSpPr>
        <p:spPr>
          <a:xfrm>
            <a:off x="4628139" y="3617434"/>
            <a:ext cx="2299026" cy="307777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42999" y="1363399"/>
            <a:ext cx="9906000" cy="1892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Крупный промышленник, меценат, деятель в области русского искусства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Савва Иванович Мамонтов родился 15 октября 1841 г. в Ялуторовске Тобольской губернии, ныне Тюменской области, в богатой купеческой семье Ивана Фёдоровича Мамонтова и Марии Тихоновны (Лахтиной). В 1849 г. Мамонтовы переехали в Москву.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70" y="3071690"/>
            <a:ext cx="2964584" cy="3542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41" y="3068755"/>
            <a:ext cx="2887994" cy="363932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463" y="3961418"/>
            <a:ext cx="1912231" cy="2746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28139" y="3635537"/>
            <a:ext cx="2299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Мамонтов в детстве</a:t>
            </a: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2654300" y="6476559"/>
            <a:ext cx="1688050" cy="307777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67879" y="6496815"/>
            <a:ext cx="1574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Иван Федорович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7328887" y="6483204"/>
            <a:ext cx="1661032" cy="307777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328887" y="6506538"/>
            <a:ext cx="1661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Мария Тихоновна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3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2700" y="1231901"/>
            <a:ext cx="96393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       </a:t>
            </a:r>
            <a:endParaRPr lang="ru-RU" dirty="0"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6349" y="1052752"/>
            <a:ext cx="96393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 супругой Елизаветой Григорьевной он сделал в последней трети XIX века свою усадьбу в Абрамцево под Москвой настоящим центром русской культуры.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Абрамцево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долгое время служило домом для художников Виктора Васнецова, Ильи Репина и Валентина Серова, Михаила Врубеля и других. Меценат Савва Мамонтов оказывал им и представителям других видов искусств самую разную поддержку. Все они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были,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не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просто,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гостями или постояльцами: в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1870-х гг. сложился Абрамцевский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или,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как его еще называют - мамонтовский) художественный кружок.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49" y="3853519"/>
            <a:ext cx="4203699" cy="2907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2209199" y="6204844"/>
            <a:ext cx="1670650" cy="556064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09199" y="6204844"/>
            <a:ext cx="16706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и Елизавета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Мамонтовы</a:t>
            </a:r>
          </a:p>
          <a:p>
            <a:r>
              <a:rPr lang="ru-RU" b="1" dirty="0" smtClean="0">
                <a:latin typeface="Garamond" panose="02020404030301010803" pitchFamily="18" charset="0"/>
              </a:rPr>
              <a:t>    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72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701" y="3613466"/>
            <a:ext cx="2578099" cy="1905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0" y="6226513"/>
            <a:ext cx="3900427" cy="56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199" y="3758353"/>
            <a:ext cx="1783745" cy="300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687" y="203469"/>
            <a:ext cx="4952613" cy="340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41" y="3340100"/>
            <a:ext cx="4471648" cy="3409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06" y="850901"/>
            <a:ext cx="5638959" cy="28831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9199" y="3734065"/>
            <a:ext cx="1760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Усадьба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Абрамцево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53516" y="3734065"/>
            <a:ext cx="27065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Мамонтов играет на рояле своим гостям (слева направо) Илье Репину, Василию Сурикову, Константину Коровину, Валентину Серову и Марку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Антакольскому.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1880-е гг.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760" y="6280646"/>
            <a:ext cx="390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Garamond" panose="02020404030301010803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Савва Мамонтов среди участников выставки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Московского товарищества художников</a:t>
            </a:r>
          </a:p>
        </p:txBody>
      </p:sp>
    </p:spTree>
    <p:extLst>
      <p:ext uri="{BB962C8B-B14F-4D97-AF65-F5344CB8AC3E}">
        <p14:creationId xmlns:p14="http://schemas.microsoft.com/office/powerpoint/2010/main" val="161996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805" y="6620260"/>
            <a:ext cx="1649995" cy="2377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1" y="5582506"/>
            <a:ext cx="1682642" cy="2484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9849" y="1122938"/>
            <a:ext cx="95123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     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имении Мамонтова было написано много известных картин.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Нередко,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на них оказывались запечатлены родственники Саввы Ивановича. Так, знаменитая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«Девочка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персиками»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(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1887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г.) В. Серова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— 12-летняя дочь Мамонтова - Вера. А образ Алеши Поповича среди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«Богатырей»(1898 г.) В. Васнецова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списан с сына Мамонтова - Андрея. Кстати, дети Саввы Ивановича унаследовали любовь отца к творчеству - Андрей был художником, старший сын Сергей - поэтом и театральным деятелем.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4493199"/>
            <a:ext cx="2066647" cy="2197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560704"/>
            <a:ext cx="2300287" cy="198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282317"/>
            <a:ext cx="3301721" cy="1908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20" y="4356099"/>
            <a:ext cx="3973105" cy="2334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44896" y="5523198"/>
            <a:ext cx="1483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дочь Вера 12 лет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26289" y="6620260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сын Андрей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636" y="5008293"/>
            <a:ext cx="5046420" cy="18733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436" y="6480014"/>
            <a:ext cx="3040364" cy="382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771" y="2921678"/>
            <a:ext cx="3983429" cy="3135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99" y="3358066"/>
            <a:ext cx="2044701" cy="7386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3649" y="996761"/>
            <a:ext cx="9664700" cy="2368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1885 г. Мамонтов основал Московскую частную русскую оперу, просуществовавшую до осени 1904</a:t>
            </a: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Она пропагандировала творчество передовых деятелей музыкального искусства, утверждала новые принципы в театральном искусстве и реалистический тип оперного спектакля. </a:t>
            </a:r>
            <a:endParaRPr lang="ru-RU" sz="2200" dirty="0" smtClean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Мамонтову «поднялся» Фёдор Шаляпин. Русская частная опера, организованная Мамонтовым, породила немало талантов</a:t>
            </a:r>
            <a:endParaRPr lang="ru-RU" sz="22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681" y="3174700"/>
            <a:ext cx="2049371" cy="3246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467" y="3358962"/>
            <a:ext cx="2147013" cy="2698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849" y="3746037"/>
            <a:ext cx="1877932" cy="30357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00436" y="3358066"/>
            <a:ext cx="2852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«Мамонтовская опера»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(ныне М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осковский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театр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оперетты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171" y="5991428"/>
            <a:ext cx="1682642" cy="249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2052" y="6493512"/>
            <a:ext cx="2958748" cy="3779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649" y="5924366"/>
            <a:ext cx="125964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5699" y="1451669"/>
            <a:ext cx="9880600" cy="4282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rgbClr val="693E3E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Савва Мамонтов являлся основателем и строителем крупнейших железнодорожных магистралей России (от Ярославля до Архангельска, и Мурманска, и от Донецкого угольного бассейна до Мариуполя),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Мытищенского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вагоностроительного завода, занимался добычей железной руды и выплавкой чугуна. Он был гласным Московской городской думы, почетным и действительным членом Общества любителей коммерческих знаний, председателем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Дельвиговского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железнодорожного училища, основателем пяти коммерческих и промышленных училищ в разных частях Российской империи.</a:t>
            </a:r>
            <a:endParaRPr lang="en-US" sz="2200" dirty="0" smtClean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Савва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Мамонтов -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книги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«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железнодорожном хозяйстве России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»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кавалер ордена Владимира 4‑й степени.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43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931</TotalTime>
  <Words>1362</Words>
  <Application>Microsoft Office PowerPoint</Application>
  <PresentationFormat>Широкоэкранный</PresentationFormat>
  <Paragraphs>86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Garamond</vt:lpstr>
      <vt:lpstr>Times New Roman</vt:lpstr>
      <vt:lpstr>Verdana</vt:lpstr>
      <vt:lpstr>Тема Office</vt:lpstr>
      <vt:lpstr>Предприниматель  и  меценат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СибЮУ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Предприниматель  и  меценат</dc:title>
  <dc:creator>Самутинская Ю.А.</dc:creator>
  <cp:lastModifiedBy>Самутинская Ю.А.</cp:lastModifiedBy>
  <cp:revision>233</cp:revision>
  <dcterms:created xsi:type="dcterms:W3CDTF">2021-09-16T05:07:27Z</dcterms:created>
  <dcterms:modified xsi:type="dcterms:W3CDTF">2021-10-13T02:32:26Z</dcterms:modified>
</cp:coreProperties>
</file>